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7D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46A8F-7757-D9E9-4DFD-3F9E5C964D85}" v="10" dt="2026-01-14T13:34:46.256"/>
    <p1510:client id="{09DB37BB-D8E3-79FC-B253-330C8D3DED63}" v="4" dt="2026-01-13T16:46:17.569"/>
    <p1510:client id="{2525DA04-B0ED-862D-B6CE-90F184D2EB89}" v="411" dt="2026-01-13T17:22:54.774"/>
    <p1510:client id="{2BE2CECE-692C-398C-C977-C5F197CB87A5}" v="81" dt="2026-01-13T16:28:54.963"/>
    <p1510:client id="{E7D32389-D7FE-AD9E-861D-2A8A419F2B17}" v="164" dt="2026-01-13T16:45:09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74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79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9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6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4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3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1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21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6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4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963018-BBCE-48E1-8650-0EF073B0D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sentangling the puzzle behind Alberta's white-tailed deer expansion">
            <a:extLst>
              <a:ext uri="{FF2B5EF4-FFF2-40B4-BE49-F238E27FC236}">
                <a16:creationId xmlns:a16="http://schemas.microsoft.com/office/drawing/2014/main" id="{694FDA41-7B72-1AC3-578E-735EEB5C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3" b="18213"/>
          <a:stretch>
            <a:fillRect/>
          </a:stretch>
        </p:blipFill>
        <p:spPr>
          <a:xfrm>
            <a:off x="-2" y="-1650990"/>
            <a:ext cx="12192002" cy="6857989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FC8D519-5A24-4E2E-8D97-C6F37BD4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143500"/>
            <a:ext cx="12191996" cy="171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494" y="5451471"/>
            <a:ext cx="10185009" cy="672355"/>
          </a:xfrm>
        </p:spPr>
        <p:txBody>
          <a:bodyPr anchor="b">
            <a:noAutofit/>
          </a:bodyPr>
          <a:lstStyle/>
          <a:p>
            <a:pPr algn="ctr"/>
            <a:r>
              <a:rPr lang="en-US" sz="2800" dirty="0">
                <a:ea typeface="+mj-lt"/>
                <a:cs typeface="+mj-lt"/>
              </a:rPr>
              <a:t>Automatic Wildlife Animal Detection in Camera Trap Images</a:t>
            </a:r>
            <a:endParaRPr lang="en-US" sz="2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692" y="6121954"/>
            <a:ext cx="8976613" cy="365359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dirty="0"/>
              <a:t>Iacob Mihaela Iasmina            Big Data, Year 2            Computer Vision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5144087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A0A4E-0DCE-75D0-E85E-53C9B0F1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D99F96-0556-11A1-1033-F9204CA37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70238-24DF-C729-3064-0AE79ED0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720" y="665799"/>
            <a:ext cx="6311210" cy="1650681"/>
          </a:xfrm>
        </p:spPr>
        <p:txBody>
          <a:bodyPr>
            <a:normAutofit/>
          </a:bodyPr>
          <a:lstStyle/>
          <a:p>
            <a:r>
              <a:rPr lang="en-US" dirty="0"/>
              <a:t>Interpretation of 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091C5B-150A-5C82-7670-BBEB15E0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815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DD919-CD7B-C773-E046-10A93D77D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720" y="2429414"/>
            <a:ext cx="5770079" cy="37475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Bell MT"/>
                <a:ea typeface="+mn-lt"/>
                <a:cs typeface="+mn-lt"/>
              </a:rPr>
              <a:t>High precision (98%) - </a:t>
            </a:r>
            <a:r>
              <a:rPr lang="en-US" sz="2400" dirty="0">
                <a:latin typeface="Bell MT"/>
                <a:ea typeface="+mn-lt"/>
                <a:cs typeface="+mn-lt"/>
              </a:rPr>
              <a:t>Very few false alarms</a:t>
            </a:r>
            <a:endParaRPr lang="en-US" sz="2400" dirty="0">
              <a:latin typeface="Bell MT"/>
            </a:endParaRPr>
          </a:p>
          <a:p>
            <a:pPr marL="0" indent="0">
              <a:buNone/>
            </a:pPr>
            <a:r>
              <a:rPr lang="en-US" sz="2400" b="1" dirty="0">
                <a:latin typeface="Bell MT"/>
                <a:ea typeface="+mn-lt"/>
                <a:cs typeface="+mn-lt"/>
              </a:rPr>
              <a:t>High recall (97%) - </a:t>
            </a:r>
            <a:r>
              <a:rPr lang="en-US" sz="2400" dirty="0">
                <a:latin typeface="Bell MT"/>
                <a:ea typeface="+mn-lt"/>
                <a:cs typeface="+mn-lt"/>
              </a:rPr>
              <a:t>Most animals detected</a:t>
            </a:r>
            <a:endParaRPr lang="en-US" sz="2400" dirty="0">
              <a:latin typeface="Bell MT"/>
            </a:endParaRPr>
          </a:p>
          <a:p>
            <a:pPr marL="0" indent="0">
              <a:buNone/>
            </a:pPr>
            <a:r>
              <a:rPr lang="en-US" sz="2400" b="1" dirty="0">
                <a:latin typeface="Bell MT"/>
                <a:ea typeface="+mn-lt"/>
                <a:cs typeface="+mn-lt"/>
              </a:rPr>
              <a:t>Low TN count - </a:t>
            </a:r>
            <a:r>
              <a:rPr lang="en-US" sz="2400" dirty="0">
                <a:latin typeface="Bell MT"/>
                <a:ea typeface="+mn-lt"/>
                <a:cs typeface="+mn-lt"/>
              </a:rPr>
              <a:t>Due to sampling bias toward animal-present sequences</a:t>
            </a: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If an animal walks across the scene, every place it was moving shows up as foreground.</a:t>
            </a:r>
            <a:endParaRPr lang="en-US" dirty="0">
              <a:latin typeface="Bell MT"/>
            </a:endParaRP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Overall: Strong performance for a classical CV approach</a:t>
            </a:r>
            <a:endParaRPr lang="en-US" sz="2400" dirty="0">
              <a:latin typeface="Bell MT"/>
            </a:endParaRPr>
          </a:p>
          <a:p>
            <a:pPr marL="0" indent="0">
              <a:buNone/>
            </a:pPr>
            <a:endParaRPr lang="en-US" sz="2400" dirty="0">
              <a:latin typeface="Bell MT"/>
            </a:endParaRPr>
          </a:p>
        </p:txBody>
      </p:sp>
      <p:pic>
        <p:nvPicPr>
          <p:cNvPr id="6" name="Picture 5" descr="A bird in a field&#10;&#10;AI-generated content may be incorrect.">
            <a:extLst>
              <a:ext uri="{FF2B5EF4-FFF2-40B4-BE49-F238E27FC236}">
                <a16:creationId xmlns:a16="http://schemas.microsoft.com/office/drawing/2014/main" id="{CEA78EF7-24CF-E000-8ECB-92AF8594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65" y="1877391"/>
            <a:ext cx="4210626" cy="31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7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F5457-F5D4-4398-4C0D-FAE97AD13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F5E3-5E15-976A-28E9-98F6A7B4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4" y="154294"/>
            <a:ext cx="6308035" cy="840724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strengths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85CD-208F-57E0-F17B-3124035A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22" y="2061470"/>
            <a:ext cx="4872383" cy="274540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No training required</a:t>
            </a:r>
            <a:endParaRPr lang="en-US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No neural networks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Fast and lightweight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Interpretable decisions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Works well for static camera setups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36C97DC-4630-AC27-E93B-9379500956AE}"/>
              </a:ext>
            </a:extLst>
          </p:cNvPr>
          <p:cNvSpPr txBox="1">
            <a:spLocks/>
          </p:cNvSpPr>
          <p:nvPr/>
        </p:nvSpPr>
        <p:spPr>
          <a:xfrm>
            <a:off x="6313557" y="262520"/>
            <a:ext cx="5877337" cy="73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+mj-lt"/>
                <a:cs typeface="+mj-lt"/>
              </a:rPr>
              <a:t>limitations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36CA57C-41C7-CBF4-9A30-FE212C85C231}"/>
              </a:ext>
            </a:extLst>
          </p:cNvPr>
          <p:cNvSpPr txBox="1">
            <a:spLocks/>
          </p:cNvSpPr>
          <p:nvPr/>
        </p:nvSpPr>
        <p:spPr>
          <a:xfrm>
            <a:off x="6799470" y="1981956"/>
            <a:ext cx="4905513" cy="28889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Requires motion (static animals may be missed)</a:t>
            </a:r>
            <a:endParaRPr lang="en-US">
              <a:latin typeface="Bell M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Sensitive to lighting changes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Short sequences only</a:t>
            </a:r>
            <a:endParaRPr lang="en-US" dirty="0"/>
          </a:p>
          <a:p>
            <a:pPr>
              <a:buFont typeface="Arial"/>
            </a:pPr>
            <a:r>
              <a:rPr lang="en-US" sz="2400" dirty="0">
                <a:ea typeface="+mn-lt"/>
                <a:cs typeface="+mn-lt"/>
              </a:rPr>
              <a:t>Binary detection only (no species classification)</a:t>
            </a:r>
            <a:endParaRPr lang="en-US" dirty="0">
              <a:ea typeface="+mn-lt"/>
              <a:cs typeface="+mn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62112B-44CC-B8BA-1640-7093623D356A}"/>
              </a:ext>
            </a:extLst>
          </p:cNvPr>
          <p:cNvCxnSpPr/>
          <p:nvPr/>
        </p:nvCxnSpPr>
        <p:spPr>
          <a:xfrm>
            <a:off x="6302089" y="-88944"/>
            <a:ext cx="13804" cy="70386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933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8B31E-36DB-B0DC-49C7-24625A34A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5181B7-8133-4EA7-9559-057377A3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86BC8-9396-1B4E-44E0-70538748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35" y="4611486"/>
            <a:ext cx="4173417" cy="1611518"/>
          </a:xfrm>
        </p:spPr>
        <p:txBody>
          <a:bodyPr anchor="t">
            <a:normAutofit/>
          </a:bodyPr>
          <a:lstStyle/>
          <a:p>
            <a:pPr algn="ctr"/>
            <a:r>
              <a:rPr lang="en-US" sz="3600">
                <a:ea typeface="+mj-lt"/>
                <a:cs typeface="+mj-lt"/>
              </a:rPr>
              <a:t>conclusion</a:t>
            </a:r>
            <a:endParaRPr lang="en-US" sz="3600"/>
          </a:p>
        </p:txBody>
      </p:sp>
      <p:pic>
        <p:nvPicPr>
          <p:cNvPr id="4" name="Picture 3" descr="A cat standing in the dark&#10;&#10;AI-generated content may be incorrect.">
            <a:extLst>
              <a:ext uri="{FF2B5EF4-FFF2-40B4-BE49-F238E27FC236}">
                <a16:creationId xmlns:a16="http://schemas.microsoft.com/office/drawing/2014/main" id="{2362EA1E-2924-1FA6-2E6F-606160002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1" r="3" b="3"/>
          <a:stretch>
            <a:fillRect/>
          </a:stretch>
        </p:blipFill>
        <p:spPr>
          <a:xfrm>
            <a:off x="1260308" y="1100329"/>
            <a:ext cx="3776470" cy="3168100"/>
          </a:xfrm>
          <a:custGeom>
            <a:avLst/>
            <a:gdLst/>
            <a:ahLst/>
            <a:cxnLst/>
            <a:rect l="l" t="t" r="r" b="b"/>
            <a:pathLst>
              <a:path w="3776470" h="3168100">
                <a:moveTo>
                  <a:pt x="1888235" y="0"/>
                </a:moveTo>
                <a:cubicBezTo>
                  <a:pt x="2931078" y="0"/>
                  <a:pt x="3776470" y="845392"/>
                  <a:pt x="3776470" y="1888235"/>
                </a:cubicBezTo>
                <a:lnTo>
                  <a:pt x="3776470" y="3168100"/>
                </a:lnTo>
                <a:lnTo>
                  <a:pt x="0" y="3168100"/>
                </a:lnTo>
                <a:lnTo>
                  <a:pt x="0" y="1888235"/>
                </a:lnTo>
                <a:cubicBezTo>
                  <a:pt x="0" y="845392"/>
                  <a:pt x="845392" y="0"/>
                  <a:pt x="1888235" y="0"/>
                </a:cubicBez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A4A8A3-3062-4846-8297-28B77B507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97086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1835-D292-8D1B-A03A-13BE2A15D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116" y="341244"/>
            <a:ext cx="4325943" cy="65156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dirty="0">
                <a:latin typeface="Bell MT"/>
                <a:ea typeface="+mn-lt"/>
                <a:cs typeface="+mn-lt"/>
              </a:rPr>
              <a:t>Successfully built an animal presence detector</a:t>
            </a:r>
            <a:endParaRPr lang="en-US" sz="2100" dirty="0">
              <a:latin typeface="Bell M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dirty="0">
                <a:latin typeface="Bell MT"/>
                <a:ea typeface="+mn-lt"/>
                <a:cs typeface="+mn-lt"/>
              </a:rPr>
              <a:t>Used classical computer vision</a:t>
            </a:r>
            <a:endParaRPr lang="en-US" sz="2100" dirty="0">
              <a:latin typeface="Bell M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dirty="0">
                <a:latin typeface="Bell MT"/>
                <a:ea typeface="+mn-lt"/>
                <a:cs typeface="+mn-lt"/>
              </a:rPr>
              <a:t>Evaluated on a real-world wildlife dataset</a:t>
            </a:r>
            <a:endParaRPr lang="en-US" sz="2100" dirty="0">
              <a:latin typeface="Bell M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dirty="0">
                <a:latin typeface="Bell MT"/>
                <a:ea typeface="+mn-lt"/>
                <a:cs typeface="+mn-lt"/>
              </a:rPr>
              <a:t>Achieved high precision and recall</a:t>
            </a:r>
            <a:endParaRPr lang="en-US" sz="2100" dirty="0">
              <a:latin typeface="Bell M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dirty="0">
                <a:latin typeface="Bell MT"/>
                <a:ea typeface="+mn-lt"/>
                <a:cs typeface="+mn-lt"/>
              </a:rPr>
              <a:t>Demonstrated that simple CV methods remain effective</a:t>
            </a:r>
            <a:endParaRPr lang="en-US" sz="2100" dirty="0">
              <a:latin typeface="Bell MT"/>
            </a:endParaRPr>
          </a:p>
          <a:p>
            <a:pPr>
              <a:lnSpc>
                <a:spcPct val="100000"/>
              </a:lnSpc>
              <a:buNone/>
            </a:pPr>
            <a:endParaRPr lang="en-US" sz="2100" dirty="0">
              <a:latin typeface="Bell M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100" dirty="0">
                <a:latin typeface="Bell MT"/>
              </a:rPr>
              <a:t>Can improve by doing: b</a:t>
            </a:r>
            <a:r>
              <a:rPr lang="en-US" sz="2100" dirty="0">
                <a:latin typeface="Bell MT"/>
                <a:ea typeface="+mn-lt"/>
                <a:cs typeface="+mn-lt"/>
              </a:rPr>
              <a:t>ounding box localization, temporal smoothing across frames, species classification, comparison with deep-learning detectors, adaptive thresholding</a:t>
            </a:r>
            <a:endParaRPr lang="en-US" sz="2100" dirty="0">
              <a:latin typeface="Bell MT"/>
            </a:endParaRPr>
          </a:p>
          <a:p>
            <a:pPr>
              <a:lnSpc>
                <a:spcPct val="100000"/>
              </a:lnSpc>
              <a:buNone/>
            </a:pPr>
            <a:endParaRPr lang="en-US" sz="2100" dirty="0">
              <a:latin typeface="Bell M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100" dirty="0">
                <a:latin typeface="Bell M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597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ldlife Trail Cameras &amp; Camera Traps – Page 2 – NatureSpy">
            <a:extLst>
              <a:ext uri="{FF2B5EF4-FFF2-40B4-BE49-F238E27FC236}">
                <a16:creationId xmlns:a16="http://schemas.microsoft.com/office/drawing/2014/main" id="{FF6F880F-3808-1511-F4E0-9EC7020FCC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206499" y="-209826"/>
            <a:ext cx="12593955" cy="7266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C98B2-B901-FBDC-3EB2-F645DC0D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51"/>
            <a:ext cx="10515600" cy="1116811"/>
          </a:xfrm>
        </p:spPr>
        <p:txBody>
          <a:bodyPr/>
          <a:lstStyle/>
          <a:p>
            <a:r>
              <a:rPr lang="en-US" dirty="0">
                <a:latin typeface="Felix Titling"/>
                <a:ea typeface="Calibri"/>
                <a:cs typeface="Calibri"/>
              </a:rPr>
              <a:t>MOTIVATION</a:t>
            </a:r>
            <a:endParaRPr lang="en-US">
              <a:latin typeface="Felix Titli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6C41-1304-97AF-AC3F-F6DCB19B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92" y="1719122"/>
            <a:ext cx="6164469" cy="514184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Bell MT"/>
                <a:ea typeface="Calibri"/>
                <a:cs typeface="Calibri"/>
              </a:rPr>
              <a:t>Camera traps collect millions of images, which makes manual review:</a:t>
            </a:r>
          </a:p>
          <a:p>
            <a:pPr lvl="1">
              <a:buFont typeface="Goudy Old Style" panose="020B0604020202020204" pitchFamily="34" charset="0"/>
              <a:buChar char="–"/>
            </a:pPr>
            <a:r>
              <a:rPr lang="en-US" i="0" dirty="0">
                <a:latin typeface="Bell MT"/>
                <a:ea typeface="Calibri"/>
                <a:cs typeface="Calibri"/>
              </a:rPr>
              <a:t>slow</a:t>
            </a:r>
            <a:endParaRPr lang="en-US">
              <a:latin typeface="Bell MT"/>
              <a:ea typeface="Calibri"/>
              <a:cs typeface="Calibri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en-US" i="0" dirty="0">
                <a:latin typeface="Bell MT"/>
                <a:ea typeface="Calibri"/>
                <a:cs typeface="Calibri"/>
              </a:rPr>
              <a:t>expensive</a:t>
            </a:r>
            <a:endParaRPr lang="en-US">
              <a:latin typeface="Bell MT"/>
              <a:ea typeface="Calibri"/>
              <a:cs typeface="Calibri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en-US" i="0" dirty="0">
                <a:latin typeface="Bell MT"/>
                <a:ea typeface="Calibri"/>
                <a:cs typeface="Calibri"/>
              </a:rPr>
              <a:t>error-prone</a:t>
            </a:r>
            <a:endParaRPr lang="en-US">
              <a:latin typeface="Bell MT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Bell MT"/>
                <a:ea typeface="Calibri"/>
                <a:cs typeface="Calibri"/>
              </a:rPr>
              <a:t>Wildlife monitoring is critical for:</a:t>
            </a:r>
          </a:p>
          <a:p>
            <a:pPr lvl="1">
              <a:buFont typeface="Goudy Old Style" panose="020B0604020202020204" pitchFamily="34" charset="0"/>
              <a:buChar char="–"/>
            </a:pPr>
            <a:r>
              <a:rPr lang="en-US" i="0" dirty="0">
                <a:latin typeface="Bell MT"/>
                <a:ea typeface="Calibri"/>
                <a:cs typeface="Calibri"/>
              </a:rPr>
              <a:t>biodiversity conservation</a:t>
            </a:r>
            <a:endParaRPr lang="en-US">
              <a:latin typeface="Bell MT"/>
              <a:ea typeface="Calibri"/>
              <a:cs typeface="Calibri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en-US" i="0" dirty="0">
                <a:latin typeface="Bell MT"/>
                <a:ea typeface="Calibri"/>
                <a:cs typeface="Calibri"/>
              </a:rPr>
              <a:t>animal population tracking</a:t>
            </a:r>
            <a:endParaRPr lang="en-US">
              <a:latin typeface="Bell MT"/>
              <a:ea typeface="Calibri"/>
              <a:cs typeface="Calibri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en-US" i="0" dirty="0">
                <a:latin typeface="Bell MT"/>
                <a:ea typeface="Calibri"/>
                <a:cs typeface="Calibri"/>
              </a:rPr>
              <a:t>ecosystem health</a:t>
            </a:r>
            <a:endParaRPr lang="en-US" dirty="0">
              <a:latin typeface="Bell MT"/>
              <a:ea typeface="Calibri"/>
              <a:cs typeface="Calibri"/>
            </a:endParaRPr>
          </a:p>
          <a:p>
            <a:pPr lvl="1">
              <a:buFont typeface="Goudy Old Style" panose="020B0604020202020204" pitchFamily="34" charset="0"/>
              <a:buChar char="–"/>
            </a:pPr>
            <a:endParaRPr lang="en-US" i="0" dirty="0">
              <a:latin typeface="Bell MT"/>
              <a:ea typeface="Calibri"/>
              <a:cs typeface="Calibri"/>
            </a:endParaRPr>
          </a:p>
          <a:p>
            <a:pPr marL="274320" lvl="1" indent="0">
              <a:buNone/>
            </a:pPr>
            <a:r>
              <a:rPr lang="en-US" dirty="0">
                <a:latin typeface="Bell MT"/>
                <a:ea typeface="Calibri"/>
                <a:cs typeface="Calibri"/>
              </a:rPr>
              <a:t>Goal:</a:t>
            </a:r>
            <a:br>
              <a:rPr lang="en-US" dirty="0">
                <a:latin typeface="Bell MT"/>
                <a:ea typeface="Calibri"/>
                <a:cs typeface="Calibri"/>
              </a:rPr>
            </a:br>
            <a:r>
              <a:rPr lang="en-US" dirty="0">
                <a:latin typeface="Bell MT"/>
                <a:ea typeface="Calibri"/>
                <a:cs typeface="Calibri"/>
              </a:rPr>
              <a:t>Automatically detect whether an animal is present in a camera trap image.</a:t>
            </a:r>
          </a:p>
          <a:p>
            <a:endParaRPr lang="en-US" dirty="0">
              <a:latin typeface="Bell M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3887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E61D288-0167-4242-8263-5BD3DA1DF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BD077-D7DE-0E8B-0243-54B58CF2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5480713" cy="151401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Dataset</a:t>
            </a:r>
            <a:endParaRPr lang="en-US"/>
          </a:p>
        </p:txBody>
      </p:sp>
      <p:pic>
        <p:nvPicPr>
          <p:cNvPr id="4" name="Picture 3" descr="A coyote standing in the grass&#10;&#10;AI-generated content may be incorrect.">
            <a:extLst>
              <a:ext uri="{FF2B5EF4-FFF2-40B4-BE49-F238E27FC236}">
                <a16:creationId xmlns:a16="http://schemas.microsoft.com/office/drawing/2014/main" id="{0AF7DD12-A656-9BBD-A765-878C1E12C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8" y="2356467"/>
            <a:ext cx="5739860" cy="419583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48746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49F7-25FA-7AA9-3383-26C64362C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11" y="838200"/>
            <a:ext cx="3428988" cy="53387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Bell MT"/>
              </a:rPr>
              <a:t>Caltech Camera Traps (CCT)</a:t>
            </a:r>
          </a:p>
          <a:p>
            <a:r>
              <a:rPr lang="en-US" dirty="0">
                <a:latin typeface="Bell MT"/>
                <a:ea typeface="+mn-lt"/>
                <a:cs typeface="+mn-lt"/>
              </a:rPr>
              <a:t>~243,000 images from 140 camera locations</a:t>
            </a:r>
            <a:endParaRPr lang="en-US" dirty="0">
              <a:latin typeface="Bell MT"/>
            </a:endParaRPr>
          </a:p>
          <a:p>
            <a:r>
              <a:rPr lang="en-US" dirty="0">
                <a:latin typeface="Bell MT"/>
                <a:ea typeface="+mn-lt"/>
                <a:cs typeface="+mn-lt"/>
              </a:rPr>
              <a:t>21 animal categories + “empty”</a:t>
            </a:r>
            <a:endParaRPr lang="en-US" dirty="0">
              <a:latin typeface="Bell MT"/>
            </a:endParaRPr>
          </a:p>
          <a:p>
            <a:r>
              <a:rPr lang="en-US" dirty="0">
                <a:latin typeface="Bell MT"/>
                <a:ea typeface="+mn-lt"/>
                <a:cs typeface="+mn-lt"/>
              </a:rPr>
              <a:t>Most images are empty</a:t>
            </a:r>
            <a:endParaRPr lang="en-US" dirty="0">
              <a:latin typeface="Bell MT"/>
            </a:endParaRPr>
          </a:p>
          <a:p>
            <a:r>
              <a:rPr lang="en-US" dirty="0">
                <a:latin typeface="Bell MT"/>
                <a:ea typeface="+mn-lt"/>
                <a:cs typeface="+mn-lt"/>
              </a:rPr>
              <a:t>Publicly available via LILA BC</a:t>
            </a:r>
            <a:endParaRPr lang="en-US" dirty="0">
              <a:latin typeface="Bell MT"/>
            </a:endParaRPr>
          </a:p>
          <a:p>
            <a:pPr marL="0" indent="0">
              <a:buNone/>
            </a:pPr>
            <a:r>
              <a:rPr lang="en-US" b="1" dirty="0">
                <a:latin typeface="Bell MT"/>
                <a:ea typeface="+mn-lt"/>
                <a:cs typeface="+mn-lt"/>
              </a:rPr>
              <a:t>Notes:</a:t>
            </a:r>
            <a:r>
              <a:rPr lang="en-US" dirty="0">
                <a:latin typeface="Bell MT"/>
                <a:ea typeface="+mn-lt"/>
                <a:cs typeface="+mn-lt"/>
              </a:rPr>
              <a:t> images are downloaded on demand. Metadata provided in COCO Camera Traps format. No full dataset download required.</a:t>
            </a:r>
            <a:endParaRPr lang="en-US" dirty="0">
              <a:latin typeface="Bell MT"/>
            </a:endParaRPr>
          </a:p>
        </p:txBody>
      </p:sp>
    </p:spTree>
    <p:extLst>
      <p:ext uri="{BB962C8B-B14F-4D97-AF65-F5344CB8AC3E}">
        <p14:creationId xmlns:p14="http://schemas.microsoft.com/office/powerpoint/2010/main" val="379490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E30C-1067-CE5F-F463-B6AC1117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48" y="154294"/>
            <a:ext cx="6142383" cy="840724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FAB8F-22A8-2412-3B7E-01927D1A0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35" y="1443035"/>
            <a:ext cx="6120296" cy="473323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Bell MT"/>
              </a:rPr>
              <a:t>Binary Classification Task</a:t>
            </a:r>
            <a:endParaRPr lang="en-US">
              <a:latin typeface="Bell MT"/>
            </a:endParaRPr>
          </a:p>
          <a:p>
            <a:pPr marL="0" indent="0">
              <a:buNone/>
            </a:pPr>
            <a:endParaRPr lang="en-US" sz="2400" dirty="0">
              <a:latin typeface="Bell MT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For each image:</a:t>
            </a:r>
            <a:endParaRPr lang="en-US" sz="2400" dirty="0">
              <a:latin typeface="Bell MT"/>
            </a:endParaRPr>
          </a:p>
          <a:p>
            <a:r>
              <a:rPr lang="en-US" sz="2400" dirty="0">
                <a:latin typeface="Bell MT"/>
                <a:ea typeface="+mn-lt"/>
                <a:cs typeface="+mn-lt"/>
              </a:rPr>
              <a:t>Input: camera trap image</a:t>
            </a:r>
            <a:endParaRPr lang="en-US" sz="2400" dirty="0">
              <a:latin typeface="Bell MT"/>
            </a:endParaRPr>
          </a:p>
          <a:p>
            <a:r>
              <a:rPr lang="en-US" sz="2400" dirty="0">
                <a:latin typeface="Bell MT"/>
                <a:ea typeface="+mn-lt"/>
                <a:cs typeface="+mn-lt"/>
              </a:rPr>
              <a:t>Output:</a:t>
            </a:r>
            <a:endParaRPr lang="en-US" sz="2400" dirty="0">
              <a:latin typeface="Bell MT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en-US" sz="2400" i="0" dirty="0">
                <a:latin typeface="Bell MT"/>
              </a:rPr>
              <a:t>1</a:t>
            </a:r>
            <a:r>
              <a:rPr lang="en-US" sz="2400" i="0" dirty="0">
                <a:latin typeface="Bell MT"/>
                <a:ea typeface="+mn-lt"/>
                <a:cs typeface="+mn-lt"/>
              </a:rPr>
              <a:t> = animal present</a:t>
            </a:r>
            <a:endParaRPr lang="en-US" sz="2400">
              <a:latin typeface="Bell MT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en-US" sz="2400" i="0" dirty="0">
                <a:latin typeface="Bell MT"/>
              </a:rPr>
              <a:t>0</a:t>
            </a:r>
            <a:r>
              <a:rPr lang="en-US" sz="2400" i="0" dirty="0">
                <a:latin typeface="Bell MT"/>
                <a:ea typeface="+mn-lt"/>
                <a:cs typeface="+mn-lt"/>
              </a:rPr>
              <a:t> = empty scene</a:t>
            </a:r>
            <a:endParaRPr lang="en-US" sz="2400">
              <a:latin typeface="Bell MT"/>
              <a:ea typeface="+mn-lt"/>
              <a:cs typeface="+mn-lt"/>
            </a:endParaRPr>
          </a:p>
          <a:p>
            <a:pPr lvl="1">
              <a:buFont typeface="Goudy Old Style" panose="020B0604020202020204" pitchFamily="34" charset="0"/>
              <a:buChar char="–"/>
            </a:pPr>
            <a:endParaRPr lang="en-US" sz="2400" i="0" dirty="0">
              <a:latin typeface="Bell MT"/>
              <a:ea typeface="+mn-lt"/>
              <a:cs typeface="+mn-lt"/>
            </a:endParaRPr>
          </a:p>
          <a:p>
            <a:pPr marL="274320" lvl="1" indent="0">
              <a:buNone/>
            </a:pPr>
            <a:r>
              <a:rPr lang="en-US" sz="2400" i="0" dirty="0">
                <a:latin typeface="Bell MT"/>
                <a:ea typeface="+mn-lt"/>
                <a:cs typeface="+mn-lt"/>
              </a:rPr>
              <a:t>This project does not use deep learning. It focuses on classical computer vision.</a:t>
            </a:r>
            <a:endParaRPr lang="en-US" sz="2400">
              <a:latin typeface="Bell MT"/>
            </a:endParaRPr>
          </a:p>
          <a:p>
            <a:endParaRPr lang="en-US" sz="2400" dirty="0">
              <a:latin typeface="Bell MT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CCCF3E8-A4CC-D0ED-7B88-FE40F8EA3A39}"/>
              </a:ext>
            </a:extLst>
          </p:cNvPr>
          <p:cNvSpPr txBox="1">
            <a:spLocks/>
          </p:cNvSpPr>
          <p:nvPr/>
        </p:nvSpPr>
        <p:spPr>
          <a:xfrm>
            <a:off x="7881730" y="262520"/>
            <a:ext cx="2608470" cy="73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Pipeline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938792A-759D-068B-26F1-FDBC145825FE}"/>
              </a:ext>
            </a:extLst>
          </p:cNvPr>
          <p:cNvSpPr txBox="1">
            <a:spLocks/>
          </p:cNvSpPr>
          <p:nvPr/>
        </p:nvSpPr>
        <p:spPr>
          <a:xfrm>
            <a:off x="6733209" y="1440826"/>
            <a:ext cx="4905513" cy="472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 dirty="0">
                <a:latin typeface="Bell MT"/>
                <a:ea typeface="+mn-lt"/>
                <a:cs typeface="+mn-lt"/>
              </a:rPr>
              <a:t>Load metadata and image sequences</a:t>
            </a:r>
            <a:endParaRPr lang="en-US">
              <a:latin typeface="Bell MT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Bell MT"/>
                <a:ea typeface="+mn-lt"/>
                <a:cs typeface="+mn-lt"/>
              </a:rPr>
              <a:t>Convert images to grayscale</a:t>
            </a:r>
            <a:endParaRPr lang="en-US">
              <a:latin typeface="Bell MT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Bell MT"/>
                <a:ea typeface="+mn-lt"/>
                <a:cs typeface="+mn-lt"/>
              </a:rPr>
              <a:t>Build a background model</a:t>
            </a:r>
            <a:endParaRPr lang="en-US">
              <a:latin typeface="Bell MT"/>
            </a:endParaRPr>
          </a:p>
          <a:p>
            <a:pPr>
              <a:buFont typeface="Arial"/>
            </a:pPr>
            <a:r>
              <a:rPr lang="en-US" sz="2400" dirty="0">
                <a:latin typeface="Bell MT"/>
                <a:ea typeface="+mn-lt"/>
                <a:cs typeface="+mn-lt"/>
              </a:rPr>
              <a:t>Extract foreground (moving objects)</a:t>
            </a:r>
            <a:endParaRPr lang="en-US">
              <a:latin typeface="Bell MT"/>
            </a:endParaRPr>
          </a:p>
          <a:p>
            <a:pPr>
              <a:buFont typeface="Arial"/>
            </a:pPr>
            <a:r>
              <a:rPr lang="en-US" sz="2400" dirty="0">
                <a:latin typeface="Bell MT"/>
                <a:ea typeface="+mn-lt"/>
                <a:cs typeface="+mn-lt"/>
              </a:rPr>
              <a:t>Clean foreground mask</a:t>
            </a:r>
            <a:endParaRPr lang="en-US">
              <a:latin typeface="Bell MT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Bell MT"/>
                <a:ea typeface="+mn-lt"/>
                <a:cs typeface="+mn-lt"/>
              </a:rPr>
              <a:t>Classify </a:t>
            </a:r>
            <a:r>
              <a:rPr lang="en-US" sz="2400" i="0" dirty="0">
                <a:latin typeface="Bell MT"/>
                <a:ea typeface="+mn-lt"/>
                <a:cs typeface="+mn-lt"/>
              </a:rPr>
              <a:t>animal </a:t>
            </a:r>
            <a:r>
              <a:rPr lang="en-US" sz="2400" dirty="0">
                <a:latin typeface="Bell MT"/>
                <a:ea typeface="+mn-lt"/>
                <a:cs typeface="+mn-lt"/>
              </a:rPr>
              <a:t>presence</a:t>
            </a:r>
            <a:endParaRPr lang="en-US">
              <a:latin typeface="Bell MT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Bell MT"/>
                <a:ea typeface="+mn-lt"/>
                <a:cs typeface="+mn-lt"/>
              </a:rPr>
              <a:t>Evaluate performance</a:t>
            </a:r>
            <a:endParaRPr lang="en-US">
              <a:latin typeface="Bell M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56B7BD-5968-E021-7173-92C40E9A67A5}"/>
              </a:ext>
            </a:extLst>
          </p:cNvPr>
          <p:cNvCxnSpPr/>
          <p:nvPr/>
        </p:nvCxnSpPr>
        <p:spPr>
          <a:xfrm>
            <a:off x="6302089" y="-88944"/>
            <a:ext cx="13804" cy="70386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3757-ADF3-CD43-EA21-20B93D1F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 </a:t>
            </a:r>
            <a:r>
              <a:rPr lang="en-US" dirty="0">
                <a:ea typeface="+mj-lt"/>
                <a:cs typeface="+mj-lt"/>
              </a:rPr>
              <a:t>Background Subtraction?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322FC-FE94-2A1E-111E-212B4A266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034"/>
            <a:ext cx="10515600" cy="41148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Camera traps are:</a:t>
            </a:r>
            <a:endParaRPr lang="en-US" sz="2400" dirty="0">
              <a:latin typeface="Bell MT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en-US" sz="2400" i="0" dirty="0">
                <a:latin typeface="Bell MT"/>
                <a:ea typeface="+mn-lt"/>
                <a:cs typeface="+mn-lt"/>
              </a:rPr>
              <a:t>static</a:t>
            </a:r>
            <a:endParaRPr lang="en-US" sz="2400">
              <a:latin typeface="Bell MT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en-US" sz="2400" i="0" dirty="0">
                <a:latin typeface="Bell MT"/>
                <a:ea typeface="+mn-lt"/>
                <a:cs typeface="+mn-lt"/>
              </a:rPr>
              <a:t>fixed viewpoint</a:t>
            </a:r>
            <a:endParaRPr lang="en-US" sz="2400">
              <a:latin typeface="Bell MT"/>
            </a:endParaRP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Animals move, background does not.</a:t>
            </a:r>
            <a:endParaRPr lang="en-US" sz="2400" dirty="0">
              <a:latin typeface="Bell MT"/>
            </a:endParaRPr>
          </a:p>
          <a:p>
            <a:pPr marL="0" indent="0">
              <a:buNone/>
            </a:pPr>
            <a:endParaRPr lang="en-US" sz="2400" dirty="0">
              <a:latin typeface="Bell MT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 dirty="0">
                <a:latin typeface="Bell MT"/>
                <a:ea typeface="+mn-lt"/>
                <a:cs typeface="+mn-lt"/>
              </a:rPr>
              <a:t>Method used: </a:t>
            </a:r>
            <a:r>
              <a:rPr lang="en-US" sz="2400" dirty="0">
                <a:latin typeface="Bell MT"/>
                <a:ea typeface="+mn-lt"/>
                <a:cs typeface="+mn-lt"/>
              </a:rPr>
              <a:t>OpenCV MOG2 background subtractor</a:t>
            </a:r>
            <a:endParaRPr lang="en-US" sz="2400" dirty="0">
              <a:latin typeface="Bell MT"/>
            </a:endParaRPr>
          </a:p>
          <a:p>
            <a:pPr marL="0" indent="0">
              <a:buNone/>
            </a:pPr>
            <a:r>
              <a:rPr lang="en-US" sz="2400" b="1" dirty="0">
                <a:latin typeface="Bell MT"/>
                <a:ea typeface="+mn-lt"/>
                <a:cs typeface="+mn-lt"/>
              </a:rPr>
              <a:t>Key decision:</a:t>
            </a:r>
            <a:endParaRPr lang="en-US" sz="2400" dirty="0">
              <a:latin typeface="Bell MT"/>
            </a:endParaRPr>
          </a:p>
          <a:p>
            <a:r>
              <a:rPr lang="en-US" sz="2400" dirty="0">
                <a:latin typeface="Bell MT"/>
                <a:ea typeface="+mn-lt"/>
                <a:cs typeface="+mn-lt"/>
              </a:rPr>
              <a:t>Train background model on the first frame only</a:t>
            </a:r>
            <a:endParaRPr lang="en-US" sz="2400" dirty="0">
              <a:latin typeface="Bell MT"/>
            </a:endParaRPr>
          </a:p>
          <a:p>
            <a:r>
              <a:rPr lang="en-US" sz="2400" dirty="0">
                <a:latin typeface="Bell MT"/>
                <a:ea typeface="+mn-lt"/>
                <a:cs typeface="+mn-lt"/>
              </a:rPr>
              <a:t>Prevent animals from being absorbed into background</a:t>
            </a:r>
            <a:endParaRPr lang="en-US" sz="2400" dirty="0">
              <a:latin typeface="Bell MT"/>
            </a:endParaRPr>
          </a:p>
          <a:p>
            <a:endParaRPr lang="en-US" sz="2400" dirty="0">
              <a:latin typeface="Bell MT"/>
            </a:endParaRPr>
          </a:p>
        </p:txBody>
      </p:sp>
    </p:spTree>
    <p:extLst>
      <p:ext uri="{BB962C8B-B14F-4D97-AF65-F5344CB8AC3E}">
        <p14:creationId xmlns:p14="http://schemas.microsoft.com/office/powerpoint/2010/main" val="219686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F9D920-296A-B5E8-7183-9EB309C0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7685-F8BD-FFA8-AED1-532BABD1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A376-EE7E-5B5F-32A8-FEA658FE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6117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latin typeface="Bell MT"/>
              </a:rPr>
              <a:t>Steps</a:t>
            </a:r>
            <a:r>
              <a:rPr lang="en-US" sz="2400" dirty="0">
                <a:latin typeface="Bell MT"/>
                <a:ea typeface="+mn-lt"/>
                <a:cs typeface="+mn-lt"/>
              </a:rPr>
              <a:t>:</a:t>
            </a:r>
            <a:endParaRPr lang="en-US" sz="2400" dirty="0">
              <a:latin typeface="Bell MT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Bell MT"/>
                <a:ea typeface="+mn-lt"/>
                <a:cs typeface="+mn-lt"/>
              </a:rPr>
              <a:t>Absolute difference via MOG2</a:t>
            </a:r>
            <a:endParaRPr lang="en-US" sz="2400" dirty="0">
              <a:latin typeface="Bell MT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Bell MT"/>
                <a:ea typeface="+mn-lt"/>
                <a:cs typeface="+mn-lt"/>
              </a:rPr>
              <a:t>Binary thresholding</a:t>
            </a:r>
            <a:endParaRPr lang="en-US" sz="2400" dirty="0">
              <a:latin typeface="Bell MT"/>
            </a:endParaRP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Morphological operations:</a:t>
            </a:r>
            <a:endParaRPr lang="en-US" sz="2400" dirty="0">
              <a:latin typeface="Bell MT"/>
            </a:endParaRPr>
          </a:p>
          <a:p>
            <a:pPr marL="788670" lvl="1" indent="-285750">
              <a:buFont typeface="Goudy Old Style"/>
              <a:buChar char="–"/>
            </a:pPr>
            <a:r>
              <a:rPr lang="en-US" sz="2400" dirty="0">
                <a:latin typeface="Bell MT"/>
                <a:ea typeface="+mn-lt"/>
                <a:cs typeface="+mn-lt"/>
              </a:rPr>
              <a:t>opening - remove noise</a:t>
            </a:r>
            <a:endParaRPr lang="en-US" sz="2400" dirty="0">
              <a:latin typeface="Bell MT"/>
            </a:endParaRPr>
          </a:p>
          <a:p>
            <a:pPr marL="788670" lvl="1" indent="-285750">
              <a:buFont typeface="Goudy Old Style"/>
              <a:buChar char="–"/>
            </a:pPr>
            <a:r>
              <a:rPr lang="en-US" sz="2400" dirty="0">
                <a:latin typeface="Bell MT"/>
                <a:ea typeface="+mn-lt"/>
                <a:cs typeface="+mn-lt"/>
              </a:rPr>
              <a:t>closing - fill gaps</a:t>
            </a:r>
            <a:endParaRPr lang="en-US" sz="2400" dirty="0">
              <a:latin typeface="Bell MT"/>
            </a:endParaRPr>
          </a:p>
          <a:p>
            <a:pPr lvl="1" indent="0">
              <a:buNone/>
            </a:pPr>
            <a:endParaRPr lang="en-US" sz="2400" i="0" dirty="0">
              <a:latin typeface="Bell MT"/>
              <a:ea typeface="+mn-lt"/>
              <a:cs typeface="+mn-lt"/>
            </a:endParaRPr>
          </a:p>
          <a:p>
            <a:pPr lvl="1" indent="0">
              <a:buNone/>
            </a:pPr>
            <a:r>
              <a:rPr lang="en-US" sz="2400" i="0" dirty="0">
                <a:latin typeface="Bell MT"/>
                <a:ea typeface="+mn-lt"/>
                <a:cs typeface="+mn-lt"/>
              </a:rPr>
              <a:t>Result: Binary mask highlighting moving regions (animals)</a:t>
            </a:r>
            <a:endParaRPr lang="en-US" sz="2400" i="0" dirty="0">
              <a:latin typeface="Bell MT"/>
            </a:endParaRPr>
          </a:p>
          <a:p>
            <a:pPr marL="0" indent="0">
              <a:buNone/>
            </a:pPr>
            <a:endParaRPr lang="en-US" sz="2400" dirty="0">
              <a:latin typeface="Bell MT"/>
            </a:endParaRPr>
          </a:p>
        </p:txBody>
      </p:sp>
    </p:spTree>
    <p:extLst>
      <p:ext uri="{BB962C8B-B14F-4D97-AF65-F5344CB8AC3E}">
        <p14:creationId xmlns:p14="http://schemas.microsoft.com/office/powerpoint/2010/main" val="316869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44936-B4A8-5F2A-A0DD-AB76D0812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AB22-9329-39BD-8517-6E4190D3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Animal Presence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8CC3D-C476-0462-915E-E50F7BCC2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6117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dirty="0">
                <a:latin typeface="Bell MT"/>
              </a:rPr>
              <a:t>Decision Rule: Count</a:t>
            </a:r>
            <a:r>
              <a:rPr lang="en-US" sz="2400" dirty="0">
                <a:latin typeface="Bell MT"/>
                <a:ea typeface="+mn-lt"/>
                <a:cs typeface="+mn-lt"/>
              </a:rPr>
              <a:t> number of foreground pixels (</a:t>
            </a:r>
            <a:r>
              <a:rPr lang="en-US" sz="2400" err="1">
                <a:latin typeface="Bell MT"/>
                <a:ea typeface="+mn-lt"/>
                <a:cs typeface="+mn-lt"/>
              </a:rPr>
              <a:t>fg_area</a:t>
            </a:r>
            <a:r>
              <a:rPr lang="en-US" sz="2400" dirty="0">
                <a:latin typeface="Bell MT"/>
                <a:ea typeface="+mn-lt"/>
                <a:cs typeface="+mn-lt"/>
              </a:rPr>
              <a:t>)</a:t>
            </a:r>
            <a:endParaRPr lang="en-US" sz="2400" dirty="0">
              <a:latin typeface="Bell MT"/>
            </a:endParaRP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If:</a:t>
            </a:r>
          </a:p>
          <a:p>
            <a:pPr indent="0">
              <a:buNone/>
            </a:pPr>
            <a:r>
              <a:rPr lang="en-US" sz="2400" dirty="0" err="1">
                <a:latin typeface="Bell MT"/>
                <a:ea typeface="+mn-lt"/>
                <a:cs typeface="+mn-lt"/>
              </a:rPr>
              <a:t>fg_area</a:t>
            </a:r>
            <a:r>
              <a:rPr lang="en-US" sz="2400" dirty="0">
                <a:latin typeface="Bell MT"/>
                <a:ea typeface="+mn-lt"/>
                <a:cs typeface="+mn-lt"/>
              </a:rPr>
              <a:t> &gt;= threshold =&gt; animal present
</a:t>
            </a:r>
            <a:r>
              <a:rPr lang="en-US" sz="2400" dirty="0" err="1">
                <a:latin typeface="Bell MT"/>
                <a:ea typeface="+mn-lt"/>
                <a:cs typeface="+mn-lt"/>
              </a:rPr>
              <a:t>fg_area</a:t>
            </a:r>
            <a:r>
              <a:rPr lang="en-US" sz="2400" dirty="0">
                <a:latin typeface="Bell MT"/>
                <a:ea typeface="+mn-lt"/>
                <a:cs typeface="+mn-lt"/>
              </a:rPr>
              <a:t> &lt; threshold =&gt; empty
</a:t>
            </a:r>
            <a:endParaRPr lang="en-US" sz="2400" dirty="0">
              <a:latin typeface="Bell MT"/>
            </a:endParaRPr>
          </a:p>
          <a:p>
            <a:pPr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Threshold used: 300</a:t>
            </a:r>
            <a:endParaRPr lang="en-US" sz="2400" dirty="0">
              <a:latin typeface="Bell MT"/>
            </a:endParaRPr>
          </a:p>
          <a:p>
            <a:pPr>
              <a:buNone/>
            </a:pPr>
            <a:endParaRPr lang="en-US" sz="2400" dirty="0">
              <a:latin typeface="Bell MT"/>
            </a:endParaRPr>
          </a:p>
        </p:txBody>
      </p:sp>
    </p:spTree>
    <p:extLst>
      <p:ext uri="{BB962C8B-B14F-4D97-AF65-F5344CB8AC3E}">
        <p14:creationId xmlns:p14="http://schemas.microsoft.com/office/powerpoint/2010/main" val="334085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D195E-313D-F3A0-DC33-8DAF01494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01852B-3D77-4E86-8FFD-A89388921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581ED-5D5B-7D56-69F0-8F6A862D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720" y="665799"/>
            <a:ext cx="6311210" cy="1650681"/>
          </a:xfrm>
        </p:spPr>
        <p:txBody>
          <a:bodyPr>
            <a:normAutofit/>
          </a:bodyPr>
          <a:lstStyle/>
          <a:p>
            <a:r>
              <a:rPr lang="en-US" dirty="0"/>
              <a:t>Results -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61819-9E21-F071-C6EA-25675E4D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4" y="215977"/>
            <a:ext cx="4112470" cy="2995256"/>
          </a:xfrm>
          <a:prstGeom prst="rect">
            <a:avLst/>
          </a:prstGeom>
        </p:spPr>
      </p:pic>
      <p:pic>
        <p:nvPicPr>
          <p:cNvPr id="4" name="Picture 3" descr="A dog standing on a stone wall&#10;&#10;AI-generated content may be incorrect.">
            <a:extLst>
              <a:ext uri="{FF2B5EF4-FFF2-40B4-BE49-F238E27FC236}">
                <a16:creationId xmlns:a16="http://schemas.microsoft.com/office/drawing/2014/main" id="{E1DE8472-492A-01CF-485C-DBF74DC7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4" y="3429478"/>
            <a:ext cx="4123513" cy="320508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815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B9F25-0A0A-86C7-7471-9442577B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720" y="2672370"/>
            <a:ext cx="5770079" cy="35045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-Foreground mask overlaid in red</a:t>
            </a:r>
            <a:endParaRPr lang="en-US" sz="2400" dirty="0">
              <a:latin typeface="Bell MT"/>
            </a:endParaRP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-Text overlay:</a:t>
            </a:r>
            <a:endParaRPr lang="en-US" sz="2400" dirty="0">
              <a:latin typeface="Bell MT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Bell MT"/>
                <a:ea typeface="+mn-lt"/>
                <a:cs typeface="+mn-lt"/>
              </a:rPr>
              <a:t>predicted label</a:t>
            </a:r>
            <a:endParaRPr lang="en-US" sz="2400" dirty="0">
              <a:latin typeface="Bell MT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Bell MT"/>
                <a:ea typeface="+mn-lt"/>
                <a:cs typeface="+mn-lt"/>
              </a:rPr>
              <a:t>ground truth</a:t>
            </a:r>
            <a:endParaRPr lang="en-US" sz="2400" dirty="0">
              <a:latin typeface="Bell MT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Bell MT"/>
                <a:ea typeface="+mn-lt"/>
                <a:cs typeface="+mn-lt"/>
              </a:rPr>
              <a:t>foreground area</a:t>
            </a:r>
            <a:endParaRPr lang="en-US" sz="2400" dirty="0">
              <a:latin typeface="Bell MT"/>
            </a:endParaRP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-Correct predictions shown in green</a:t>
            </a:r>
            <a:endParaRPr lang="en-US" sz="2400" dirty="0">
              <a:latin typeface="Bell MT"/>
            </a:endParaRP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-Incorrect predictions shown in red</a:t>
            </a:r>
            <a:endParaRPr lang="en-US" sz="2400" dirty="0">
              <a:latin typeface="Bell MT"/>
            </a:endParaRPr>
          </a:p>
          <a:p>
            <a:pPr marL="0" indent="0">
              <a:buNone/>
            </a:pPr>
            <a:r>
              <a:rPr lang="en-US" sz="2400" dirty="0">
                <a:latin typeface="Bell MT"/>
              </a:rPr>
              <a:t>Added CSV report.</a:t>
            </a:r>
          </a:p>
          <a:p>
            <a:pPr>
              <a:buNone/>
            </a:pPr>
            <a:endParaRPr lang="en-US" sz="2400" dirty="0">
              <a:latin typeface="Bell MT"/>
            </a:endParaRPr>
          </a:p>
        </p:txBody>
      </p:sp>
    </p:spTree>
    <p:extLst>
      <p:ext uri="{BB962C8B-B14F-4D97-AF65-F5344CB8AC3E}">
        <p14:creationId xmlns:p14="http://schemas.microsoft.com/office/powerpoint/2010/main" val="423775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C8FC0-4F18-9E06-66B6-8A53CAF6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9C988DF-D68F-4017-D9AA-93A40A1D6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2472F-43A6-3DA1-36A3-F06228E9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720" y="665799"/>
            <a:ext cx="6311210" cy="1650681"/>
          </a:xfrm>
        </p:spPr>
        <p:txBody>
          <a:bodyPr>
            <a:normAutofit/>
          </a:bodyPr>
          <a:lstStyle/>
          <a:p>
            <a:r>
              <a:rPr lang="en-US" dirty="0"/>
              <a:t>Results - </a:t>
            </a:r>
            <a:r>
              <a:rPr lang="en-US" dirty="0">
                <a:ea typeface="+mj-lt"/>
                <a:cs typeface="+mj-lt"/>
              </a:rPr>
              <a:t>Evaluation Metrics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05C022-FB45-2BEC-8D2A-4F4A589D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815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16F8E-29E6-378C-62E5-BF95C3E2F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720" y="2672370"/>
            <a:ext cx="5770079" cy="39573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Accuracy - 0.950</a:t>
            </a:r>
            <a:endParaRPr lang="en-US" sz="2400">
              <a:latin typeface="Bell MT"/>
            </a:endParaRP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Precision - 0.982</a:t>
            </a:r>
            <a:endParaRPr lang="en-US" sz="2400">
              <a:latin typeface="Bell MT"/>
            </a:endParaRP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Recall - 0.966</a:t>
            </a:r>
          </a:p>
          <a:p>
            <a:pPr marL="0" indent="0">
              <a:buNone/>
            </a:pPr>
            <a:r>
              <a:rPr lang="en-US" sz="2400" dirty="0">
                <a:latin typeface="Bell MT"/>
                <a:ea typeface="+mn-lt"/>
                <a:cs typeface="+mn-lt"/>
              </a:rPr>
              <a:t>Confusion Matrix:</a:t>
            </a:r>
          </a:p>
          <a:p>
            <a:pPr lvl="1">
              <a:buFont typeface="Courier New"/>
              <a:buChar char="o"/>
            </a:pPr>
            <a:r>
              <a:rPr lang="en-US" sz="2400" i="0" dirty="0">
                <a:latin typeface="Bell MT"/>
                <a:ea typeface="+mn-lt"/>
                <a:cs typeface="+mn-lt"/>
              </a:rPr>
              <a:t>TP: 56</a:t>
            </a:r>
          </a:p>
          <a:p>
            <a:pPr lvl="1">
              <a:buFont typeface="Courier New"/>
              <a:buChar char="o"/>
            </a:pPr>
            <a:r>
              <a:rPr lang="en-US" sz="2400" i="0" dirty="0">
                <a:latin typeface="Bell MT"/>
                <a:ea typeface="+mn-lt"/>
                <a:cs typeface="+mn-lt"/>
              </a:rPr>
              <a:t>FP: 1 </a:t>
            </a:r>
          </a:p>
          <a:p>
            <a:pPr lvl="1">
              <a:buFont typeface="Courier New"/>
              <a:buChar char="o"/>
            </a:pPr>
            <a:r>
              <a:rPr lang="en-US" sz="2400" i="0" dirty="0">
                <a:latin typeface="Bell MT"/>
                <a:ea typeface="+mn-lt"/>
                <a:cs typeface="+mn-lt"/>
              </a:rPr>
              <a:t>FN: 2</a:t>
            </a:r>
          </a:p>
          <a:p>
            <a:pPr lvl="1">
              <a:buFont typeface="Courier New"/>
              <a:buChar char="o"/>
            </a:pPr>
            <a:r>
              <a:rPr lang="en-US" sz="2400" i="0" dirty="0">
                <a:latin typeface="Bell MT"/>
                <a:ea typeface="+mn-lt"/>
                <a:cs typeface="+mn-lt"/>
              </a:rPr>
              <a:t>TN: 1</a:t>
            </a:r>
            <a:endParaRPr lang="en-US" sz="2400" i="0">
              <a:latin typeface="Bell MT"/>
            </a:endParaRPr>
          </a:p>
        </p:txBody>
      </p:sp>
      <p:pic>
        <p:nvPicPr>
          <p:cNvPr id="6" name="Picture 5" descr="A red fox on the ground&#10;&#10;AI-generated content may be incorrect.">
            <a:extLst>
              <a:ext uri="{FF2B5EF4-FFF2-40B4-BE49-F238E27FC236}">
                <a16:creationId xmlns:a16="http://schemas.microsoft.com/office/drawing/2014/main" id="{3DAE6287-B047-41AF-B79A-9F8E5A77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8" y="198782"/>
            <a:ext cx="4133323" cy="3025915"/>
          </a:xfrm>
          <a:prstGeom prst="rect">
            <a:avLst/>
          </a:prstGeom>
        </p:spPr>
      </p:pic>
      <p:pic>
        <p:nvPicPr>
          <p:cNvPr id="7" name="Picture 6" descr="A red paint on a dirt hill&#10;&#10;AI-generated content may be incorrect.">
            <a:extLst>
              <a:ext uri="{FF2B5EF4-FFF2-40B4-BE49-F238E27FC236}">
                <a16:creationId xmlns:a16="http://schemas.microsoft.com/office/drawing/2014/main" id="{476348F3-FF9C-3E7C-72CD-51475FB97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8" y="3489738"/>
            <a:ext cx="4122280" cy="313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85730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Custom 1">
      <a:dk1>
        <a:sysClr val="windowText" lastClr="000000"/>
      </a:dk1>
      <a:lt1>
        <a:sysClr val="window" lastClr="FFFFFF"/>
      </a:lt1>
      <a:dk2>
        <a:srgbClr val="2E3A3C"/>
      </a:dk2>
      <a:lt2>
        <a:srgbClr val="EDE9E7"/>
      </a:lt2>
      <a:accent1>
        <a:srgbClr val="898470"/>
      </a:accent1>
      <a:accent2>
        <a:srgbClr val="7A8773"/>
      </a:accent2>
      <a:accent3>
        <a:srgbClr val="8C845E"/>
      </a:accent3>
      <a:accent4>
        <a:srgbClr val="9F7E56"/>
      </a:accent4>
      <a:accent5>
        <a:srgbClr val="9B7E69"/>
      </a:accent5>
      <a:accent6>
        <a:srgbClr val="AA7862"/>
      </a:accent6>
      <a:hlink>
        <a:srgbClr val="7A8773"/>
      </a:hlink>
      <a:folHlink>
        <a:srgbClr val="9F7E56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ArchwayVTI</vt:lpstr>
      <vt:lpstr>Automatic Wildlife Animal Detection in Camera Trap Images</vt:lpstr>
      <vt:lpstr>MOTIVATION</vt:lpstr>
      <vt:lpstr>Dataset</vt:lpstr>
      <vt:lpstr>Problem Definition</vt:lpstr>
      <vt:lpstr>Why Background Subtraction?</vt:lpstr>
      <vt:lpstr>Foreground extraction</vt:lpstr>
      <vt:lpstr>Animal Presence Classification</vt:lpstr>
      <vt:lpstr>Results - visualization</vt:lpstr>
      <vt:lpstr>Results - Evaluation Metrics</vt:lpstr>
      <vt:lpstr>Interpretation of results</vt:lpstr>
      <vt:lpstr>strengths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284</cp:revision>
  <dcterms:created xsi:type="dcterms:W3CDTF">2026-01-13T16:25:58Z</dcterms:created>
  <dcterms:modified xsi:type="dcterms:W3CDTF">2026-01-19T15:23:02Z</dcterms:modified>
</cp:coreProperties>
</file>